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12192000" cy="1625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p:scale>
          <a:sx n="52" d="100"/>
          <a:sy n="52" d="100"/>
        </p:scale>
        <p:origin x="1733" y="-14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98C4CE-B3F9-4323-8A57-25F9AEF0B2D5}"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217245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8C4CE-B3F9-4323-8A57-25F9AEF0B2D5}"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154120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8C4CE-B3F9-4323-8A57-25F9AEF0B2D5}"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2647834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8C4CE-B3F9-4323-8A57-25F9AEF0B2D5}"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346942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98C4CE-B3F9-4323-8A57-25F9AEF0B2D5}"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358039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8C4CE-B3F9-4323-8A57-25F9AEF0B2D5}"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3195608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839789" y="5937956"/>
            <a:ext cx="5157787" cy="8733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72201" y="5937956"/>
            <a:ext cx="5183188" cy="8733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8C4CE-B3F9-4323-8A57-25F9AEF0B2D5}" type="datetimeFigureOut">
              <a:rPr lang="en-US" smtClean="0"/>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2924532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8C4CE-B3F9-4323-8A57-25F9AEF0B2D5}" type="datetimeFigureOut">
              <a:rPr lang="en-US" smtClean="0"/>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102261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8C4CE-B3F9-4323-8A57-25F9AEF0B2D5}" type="datetimeFigureOut">
              <a:rPr lang="en-US" smtClean="0"/>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100911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6D98C4CE-B3F9-4323-8A57-25F9AEF0B2D5}"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22569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6D98C4CE-B3F9-4323-8A57-25F9AEF0B2D5}"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3219B5-964C-4C3C-B78F-788D1C7586EA}" type="slidenum">
              <a:rPr lang="en-US" smtClean="0"/>
              <a:t>‹#›</a:t>
            </a:fld>
            <a:endParaRPr lang="en-US"/>
          </a:p>
        </p:txBody>
      </p:sp>
    </p:spTree>
    <p:extLst>
      <p:ext uri="{BB962C8B-B14F-4D97-AF65-F5344CB8AC3E}">
        <p14:creationId xmlns:p14="http://schemas.microsoft.com/office/powerpoint/2010/main" val="23449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6D98C4CE-B3F9-4323-8A57-25F9AEF0B2D5}" type="datetimeFigureOut">
              <a:rPr lang="en-US" smtClean="0"/>
              <a:t>7/3/2023</a:t>
            </a:fld>
            <a:endParaRPr lang="en-US"/>
          </a:p>
        </p:txBody>
      </p:sp>
      <p:sp>
        <p:nvSpPr>
          <p:cNvPr id="5" name="Footer Placeholder 4"/>
          <p:cNvSpPr>
            <a:spLocks noGrp="1"/>
          </p:cNvSpPr>
          <p:nvPr>
            <p:ph type="ftr" sz="quarter" idx="3"/>
          </p:nvPr>
        </p:nvSpPr>
        <p:spPr>
          <a:xfrm>
            <a:off x="4038600" y="15066908"/>
            <a:ext cx="4114800" cy="865481"/>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5066908"/>
            <a:ext cx="2743200" cy="865481"/>
          </a:xfrm>
          <a:prstGeom prst="rect">
            <a:avLst/>
          </a:prstGeom>
        </p:spPr>
        <p:txBody>
          <a:bodyPr vert="horz" lIns="91440" tIns="45720" rIns="91440" bIns="45720" rtlCol="0" anchor="ctr"/>
          <a:lstStyle>
            <a:lvl1pPr algn="r">
              <a:defRPr sz="1600">
                <a:solidFill>
                  <a:schemeClr val="tx1">
                    <a:tint val="75000"/>
                  </a:schemeClr>
                </a:solidFill>
              </a:defRPr>
            </a:lvl1pPr>
          </a:lstStyle>
          <a:p>
            <a:fld id="{153219B5-964C-4C3C-B78F-788D1C7586EA}" type="slidenum">
              <a:rPr lang="en-US" smtClean="0"/>
              <a:t>‹#›</a:t>
            </a:fld>
            <a:endParaRPr lang="en-US"/>
          </a:p>
        </p:txBody>
      </p:sp>
    </p:spTree>
    <p:extLst>
      <p:ext uri="{BB962C8B-B14F-4D97-AF65-F5344CB8AC3E}">
        <p14:creationId xmlns:p14="http://schemas.microsoft.com/office/powerpoint/2010/main" val="22021397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tei:North Atlantic Ocean laea relief location map.jpg – Wikipedia">
            <a:extLst>
              <a:ext uri="{FF2B5EF4-FFF2-40B4-BE49-F238E27FC236}">
                <a16:creationId xmlns:a16="http://schemas.microsoft.com/office/drawing/2014/main" id="{B08F0EDF-148A-4491-A70D-AADFE757A2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b="20202"/>
          <a:stretch/>
        </p:blipFill>
        <p:spPr bwMode="auto">
          <a:xfrm>
            <a:off x="0" y="1290185"/>
            <a:ext cx="12192000" cy="80366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23579F-EBD4-499E-A131-C3F9B0B7B814}"/>
              </a:ext>
            </a:extLst>
          </p:cNvPr>
          <p:cNvSpPr/>
          <p:nvPr/>
        </p:nvSpPr>
        <p:spPr>
          <a:xfrm>
            <a:off x="0" y="0"/>
            <a:ext cx="12192000" cy="1290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1242C3-205D-463F-BEEB-C80058BD9596}"/>
              </a:ext>
            </a:extLst>
          </p:cNvPr>
          <p:cNvSpPr/>
          <p:nvPr/>
        </p:nvSpPr>
        <p:spPr>
          <a:xfrm>
            <a:off x="0" y="15718869"/>
            <a:ext cx="12192000" cy="53712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entro Hotels Kiel">
            <a:extLst>
              <a:ext uri="{FF2B5EF4-FFF2-40B4-BE49-F238E27FC236}">
                <a16:creationId xmlns:a16="http://schemas.microsoft.com/office/drawing/2014/main" id="{CA46C593-9F07-4682-AA98-813E602982F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9326880"/>
            <a:ext cx="12192000" cy="63919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Logos Christian-Albrechts-Universität zu Kiel — Pressestelle">
            <a:extLst>
              <a:ext uri="{FF2B5EF4-FFF2-40B4-BE49-F238E27FC236}">
                <a16:creationId xmlns:a16="http://schemas.microsoft.com/office/drawing/2014/main" id="{737504F9-2DB7-4004-9806-BFA9C7088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22" y="208337"/>
            <a:ext cx="2587791" cy="8625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EOMAR Logo - GEOMAR - Helmholtz-Zentrum für Ozeanforschung Kiel">
            <a:extLst>
              <a:ext uri="{FF2B5EF4-FFF2-40B4-BE49-F238E27FC236}">
                <a16:creationId xmlns:a16="http://schemas.microsoft.com/office/drawing/2014/main" id="{DE2F965D-34E8-4E57-B200-92E1E5E671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2268" y="120670"/>
            <a:ext cx="2159732" cy="1104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6F316F-6BC2-40FB-BBDB-169942D89972}"/>
              </a:ext>
            </a:extLst>
          </p:cNvPr>
          <p:cNvSpPr txBox="1"/>
          <p:nvPr/>
        </p:nvSpPr>
        <p:spPr>
          <a:xfrm>
            <a:off x="5713691" y="619448"/>
            <a:ext cx="1283697" cy="400110"/>
          </a:xfrm>
          <a:prstGeom prst="rect">
            <a:avLst/>
          </a:prstGeom>
          <a:noFill/>
        </p:spPr>
        <p:txBody>
          <a:bodyPr wrap="square" rtlCol="0">
            <a:spAutoFit/>
          </a:bodyPr>
          <a:lstStyle/>
          <a:p>
            <a:r>
              <a:rPr lang="en-US" sz="2000" dirty="0">
                <a:latin typeface="Dubai" panose="020B0503030403030204" pitchFamily="34" charset="-78"/>
                <a:cs typeface="Dubai" panose="020B0503030403030204" pitchFamily="34" charset="-78"/>
              </a:rPr>
              <a:t>V. Volkova</a:t>
            </a:r>
          </a:p>
        </p:txBody>
      </p:sp>
      <p:sp>
        <p:nvSpPr>
          <p:cNvPr id="6" name="TextBox 5">
            <a:extLst>
              <a:ext uri="{FF2B5EF4-FFF2-40B4-BE49-F238E27FC236}">
                <a16:creationId xmlns:a16="http://schemas.microsoft.com/office/drawing/2014/main" id="{4E81F01D-E6B4-473A-B4F6-E5A79A146DDC}"/>
              </a:ext>
            </a:extLst>
          </p:cNvPr>
          <p:cNvSpPr txBox="1"/>
          <p:nvPr/>
        </p:nvSpPr>
        <p:spPr>
          <a:xfrm>
            <a:off x="4619464" y="955297"/>
            <a:ext cx="3472149" cy="307777"/>
          </a:xfrm>
          <a:prstGeom prst="rect">
            <a:avLst/>
          </a:prstGeom>
          <a:noFill/>
        </p:spPr>
        <p:txBody>
          <a:bodyPr wrap="square" rtlCol="0">
            <a:spAutoFit/>
          </a:bodyPr>
          <a:lstStyle/>
          <a:p>
            <a:r>
              <a:rPr lang="en-US" sz="1400" dirty="0" err="1">
                <a:latin typeface="Dubai" panose="020B0503030403030204" pitchFamily="34" charset="-78"/>
                <a:cs typeface="Dubai" panose="020B0503030403030204" pitchFamily="34" charset="-78"/>
              </a:rPr>
              <a:t>climAPCREGION</a:t>
            </a:r>
            <a:r>
              <a:rPr lang="en-US" sz="1400" dirty="0">
                <a:latin typeface="Dubai" panose="020B0503030403030204" pitchFamily="34" charset="-78"/>
                <a:cs typeface="Dubai" panose="020B0503030403030204" pitchFamily="34" charset="-78"/>
              </a:rPr>
              <a:t>: Regional Climate Variability</a:t>
            </a:r>
          </a:p>
        </p:txBody>
      </p:sp>
      <p:sp>
        <p:nvSpPr>
          <p:cNvPr id="7" name="TextBox 6">
            <a:extLst>
              <a:ext uri="{FF2B5EF4-FFF2-40B4-BE49-F238E27FC236}">
                <a16:creationId xmlns:a16="http://schemas.microsoft.com/office/drawing/2014/main" id="{AAA05FB3-BC9B-4C13-AEC7-A55B695CDF80}"/>
              </a:ext>
            </a:extLst>
          </p:cNvPr>
          <p:cNvSpPr txBox="1"/>
          <p:nvPr/>
        </p:nvSpPr>
        <p:spPr>
          <a:xfrm>
            <a:off x="3786759" y="117364"/>
            <a:ext cx="5137563" cy="584775"/>
          </a:xfrm>
          <a:prstGeom prst="rect">
            <a:avLst/>
          </a:prstGeom>
          <a:noFill/>
        </p:spPr>
        <p:txBody>
          <a:bodyPr wrap="square" rtlCol="0">
            <a:spAutoFit/>
          </a:bodyPr>
          <a:lstStyle/>
          <a:p>
            <a:r>
              <a:rPr lang="en-US" sz="3200" dirty="0">
                <a:latin typeface="Dubai" panose="020B0503030403030204" pitchFamily="34" charset="-78"/>
                <a:cs typeface="Dubai" panose="020B0503030403030204" pitchFamily="34" charset="-78"/>
              </a:rPr>
              <a:t>NAO: Scales and Applications</a:t>
            </a:r>
          </a:p>
        </p:txBody>
      </p:sp>
      <p:sp>
        <p:nvSpPr>
          <p:cNvPr id="8" name="Rectangle 7">
            <a:extLst>
              <a:ext uri="{FF2B5EF4-FFF2-40B4-BE49-F238E27FC236}">
                <a16:creationId xmlns:a16="http://schemas.microsoft.com/office/drawing/2014/main" id="{7B1F22FA-3DF7-470A-8DCF-80C120CC5ED0}"/>
              </a:ext>
            </a:extLst>
          </p:cNvPr>
          <p:cNvSpPr/>
          <p:nvPr/>
        </p:nvSpPr>
        <p:spPr>
          <a:xfrm>
            <a:off x="179486" y="1458631"/>
            <a:ext cx="5916514" cy="4015489"/>
          </a:xfrm>
          <a:prstGeom prst="rect">
            <a:avLst/>
          </a:prstGeom>
          <a:solidFill>
            <a:schemeClr val="accent6">
              <a:lumMod val="20000"/>
              <a:lumOff val="80000"/>
              <a:alpha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9C50CF2-0EE6-40DA-9E75-65254212D855}"/>
              </a:ext>
            </a:extLst>
          </p:cNvPr>
          <p:cNvSpPr/>
          <p:nvPr/>
        </p:nvSpPr>
        <p:spPr>
          <a:xfrm>
            <a:off x="179486" y="5663160"/>
            <a:ext cx="5909776" cy="3523911"/>
          </a:xfrm>
          <a:prstGeom prst="rect">
            <a:avLst/>
          </a:prstGeom>
          <a:solidFill>
            <a:schemeClr val="accent6">
              <a:lumMod val="40000"/>
              <a:lumOff val="60000"/>
              <a:alpha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A1982A2-3F4F-44F6-9C00-C4CF6963722C}"/>
              </a:ext>
            </a:extLst>
          </p:cNvPr>
          <p:cNvSpPr/>
          <p:nvPr/>
        </p:nvSpPr>
        <p:spPr>
          <a:xfrm>
            <a:off x="6208181" y="5612129"/>
            <a:ext cx="5651640" cy="3564226"/>
          </a:xfrm>
          <a:prstGeom prst="rect">
            <a:avLst/>
          </a:prstGeom>
          <a:solidFill>
            <a:schemeClr val="accent6">
              <a:lumMod val="40000"/>
              <a:lumOff val="60000"/>
              <a:alpha val="6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C6AA9ED6-9449-4385-AA81-6594F861216A}"/>
              </a:ext>
            </a:extLst>
          </p:cNvPr>
          <p:cNvSpPr/>
          <p:nvPr/>
        </p:nvSpPr>
        <p:spPr>
          <a:xfrm>
            <a:off x="252796" y="9763761"/>
            <a:ext cx="4644324" cy="5397134"/>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2BED3BF-BE6B-40ED-9411-2146070E5E3A}"/>
              </a:ext>
            </a:extLst>
          </p:cNvPr>
          <p:cNvSpPr/>
          <p:nvPr/>
        </p:nvSpPr>
        <p:spPr>
          <a:xfrm>
            <a:off x="5394960" y="9772878"/>
            <a:ext cx="6544245" cy="5397134"/>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E394A1A-65FD-4526-9C1B-1CC446CBC802}"/>
              </a:ext>
            </a:extLst>
          </p:cNvPr>
          <p:cNvSpPr txBox="1"/>
          <p:nvPr/>
        </p:nvSpPr>
        <p:spPr>
          <a:xfrm>
            <a:off x="91022" y="15888764"/>
            <a:ext cx="12192000" cy="261610"/>
          </a:xfrm>
          <a:prstGeom prst="rect">
            <a:avLst/>
          </a:prstGeom>
          <a:noFill/>
        </p:spPr>
        <p:txBody>
          <a:bodyPr wrap="square" rtlCol="0">
            <a:spAutoFit/>
          </a:bodyPr>
          <a:lstStyle/>
          <a:p>
            <a:r>
              <a:rPr lang="en-US" sz="1100" dirty="0"/>
              <a:t>References: I was inspired by Quinn’s and Felix’s codes</a:t>
            </a:r>
          </a:p>
        </p:txBody>
      </p:sp>
      <p:pic>
        <p:nvPicPr>
          <p:cNvPr id="15" name="Picture 14">
            <a:extLst>
              <a:ext uri="{FF2B5EF4-FFF2-40B4-BE49-F238E27FC236}">
                <a16:creationId xmlns:a16="http://schemas.microsoft.com/office/drawing/2014/main" id="{5EF64C87-46A3-497A-AFF2-F5DCF9DCBCD7}"/>
              </a:ext>
            </a:extLst>
          </p:cNvPr>
          <p:cNvPicPr>
            <a:picLocks noChangeAspect="1"/>
          </p:cNvPicPr>
          <p:nvPr/>
        </p:nvPicPr>
        <p:blipFill rotWithShape="1">
          <a:blip r:embed="rId8">
            <a:extLst>
              <a:ext uri="{28A0092B-C50C-407E-A947-70E740481C1C}">
                <a14:useLocalDpi xmlns:a14="http://schemas.microsoft.com/office/drawing/2010/main" val="0"/>
              </a:ext>
            </a:extLst>
          </a:blip>
          <a:srcRect l="1352" t="12063" r="1105" b="9145"/>
          <a:stretch/>
        </p:blipFill>
        <p:spPr>
          <a:xfrm>
            <a:off x="398210" y="1573301"/>
            <a:ext cx="5476177" cy="1615625"/>
          </a:xfrm>
          <a:prstGeom prst="rect">
            <a:avLst/>
          </a:prstGeom>
        </p:spPr>
      </p:pic>
      <p:sp>
        <p:nvSpPr>
          <p:cNvPr id="24" name="Rectangle 23">
            <a:extLst>
              <a:ext uri="{FF2B5EF4-FFF2-40B4-BE49-F238E27FC236}">
                <a16:creationId xmlns:a16="http://schemas.microsoft.com/office/drawing/2014/main" id="{CDE528F4-7CF3-4045-952A-FE234A01DB32}"/>
              </a:ext>
            </a:extLst>
          </p:cNvPr>
          <p:cNvSpPr/>
          <p:nvPr/>
        </p:nvSpPr>
        <p:spPr>
          <a:xfrm>
            <a:off x="6214252" y="1619998"/>
            <a:ext cx="5651640" cy="3776920"/>
          </a:xfrm>
          <a:prstGeom prst="rect">
            <a:avLst/>
          </a:prstGeom>
          <a:solidFill>
            <a:schemeClr val="accent6">
              <a:lumMod val="20000"/>
              <a:lumOff val="80000"/>
              <a:alpha val="8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034" name="Picture 10" descr="Climate Variability: North Atlantic Oscillation | NOAA Climate.gov">
            <a:extLst>
              <a:ext uri="{FF2B5EF4-FFF2-40B4-BE49-F238E27FC236}">
                <a16:creationId xmlns:a16="http://schemas.microsoft.com/office/drawing/2014/main" id="{C0525809-D923-4144-92BD-E006333788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1045" y="1711148"/>
            <a:ext cx="3010306" cy="15488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FF13B5C-B8CD-46A7-97DC-A78F6085C68F}"/>
              </a:ext>
            </a:extLst>
          </p:cNvPr>
          <p:cNvSpPr txBox="1"/>
          <p:nvPr/>
        </p:nvSpPr>
        <p:spPr>
          <a:xfrm>
            <a:off x="6310807" y="3324651"/>
            <a:ext cx="5474825" cy="2077492"/>
          </a:xfrm>
          <a:prstGeom prst="rect">
            <a:avLst/>
          </a:prstGeom>
          <a:noFill/>
        </p:spPr>
        <p:txBody>
          <a:bodyPr wrap="square" rtlCol="0">
            <a:spAutoFit/>
          </a:bodyPr>
          <a:lstStyle/>
          <a:p>
            <a:pPr algn="just"/>
            <a:r>
              <a:rPr lang="en-US" sz="1200" b="1" dirty="0">
                <a:solidFill>
                  <a:srgbClr val="FF0000"/>
                </a:solidFill>
                <a:latin typeface="Dubai" panose="020B0503030403030204" pitchFamily="34" charset="-78"/>
                <a:cs typeface="Dubai" panose="020B0503030403030204" pitchFamily="34" charset="-78"/>
              </a:rPr>
              <a:t>Positive </a:t>
            </a:r>
            <a:r>
              <a:rPr lang="en-US" sz="1200" dirty="0">
                <a:latin typeface="Dubai" panose="020B0503030403030204" pitchFamily="34" charset="-78"/>
                <a:cs typeface="Dubai" panose="020B0503030403030204" pitchFamily="34" charset="-78"/>
              </a:rPr>
              <a:t>NAO index values indicate that pressure patterns are strong, creating a big pressure difference between highs and lows. Strongly positive values are linked to warm conditions across the U.S. East and Northern Europe, and cold conditions across southern Europe.</a:t>
            </a:r>
          </a:p>
          <a:p>
            <a:pPr algn="just"/>
            <a:r>
              <a:rPr lang="en-US" sz="1200" b="1" dirty="0">
                <a:solidFill>
                  <a:schemeClr val="accent1"/>
                </a:solidFill>
                <a:latin typeface="Dubai" panose="020B0503030403030204" pitchFamily="34" charset="-78"/>
                <a:cs typeface="Dubai" panose="020B0503030403030204" pitchFamily="34" charset="-78"/>
              </a:rPr>
              <a:t>Negative</a:t>
            </a:r>
            <a:r>
              <a:rPr lang="en-US" sz="1200" dirty="0">
                <a:latin typeface="Dubai" panose="020B0503030403030204" pitchFamily="34" charset="-78"/>
                <a:cs typeface="Dubai" panose="020B0503030403030204" pitchFamily="34" charset="-78"/>
              </a:rPr>
              <a:t> NAO index values indicate that pressure patterns are relatively weak, and the pressure difference between highs and lows is smaller. Strongly negative values are linked to cold conditions in the U.S. East and Northern Europe, and warm conditions in Southern Europe.</a:t>
            </a:r>
          </a:p>
          <a:p>
            <a:endParaRPr lang="en-US" sz="1200" dirty="0">
              <a:latin typeface="Dubai" panose="020B0503030403030204" pitchFamily="34" charset="-78"/>
              <a:cs typeface="Dubai" panose="020B0503030403030204" pitchFamily="34" charset="-78"/>
            </a:endParaRPr>
          </a:p>
          <a:p>
            <a:r>
              <a:rPr lang="en-US" sz="1050" dirty="0">
                <a:latin typeface="Dubai" panose="020B0503030403030204" pitchFamily="34" charset="-78"/>
                <a:cs typeface="Dubai" panose="020B0503030403030204" pitchFamily="34" charset="-78"/>
              </a:rPr>
              <a:t>Source [NOAA]: https://www.climate.gov/news-features/understanding-climate/climate-variability-north-atlantic-oscillation</a:t>
            </a:r>
          </a:p>
        </p:txBody>
      </p:sp>
      <p:sp>
        <p:nvSpPr>
          <p:cNvPr id="21" name="TextBox 20">
            <a:extLst>
              <a:ext uri="{FF2B5EF4-FFF2-40B4-BE49-F238E27FC236}">
                <a16:creationId xmlns:a16="http://schemas.microsoft.com/office/drawing/2014/main" id="{A97BB745-0DC8-446F-A430-B44E2603720E}"/>
              </a:ext>
            </a:extLst>
          </p:cNvPr>
          <p:cNvSpPr txBox="1"/>
          <p:nvPr/>
        </p:nvSpPr>
        <p:spPr>
          <a:xfrm>
            <a:off x="320852" y="3252954"/>
            <a:ext cx="5630770" cy="2292935"/>
          </a:xfrm>
          <a:prstGeom prst="rect">
            <a:avLst/>
          </a:prstGeom>
          <a:noFill/>
        </p:spPr>
        <p:txBody>
          <a:bodyPr wrap="square" rtlCol="0">
            <a:spAutoFit/>
          </a:bodyPr>
          <a:lstStyle/>
          <a:p>
            <a:pPr algn="just"/>
            <a:r>
              <a:rPr lang="en-US" sz="1200" b="1" dirty="0">
                <a:latin typeface="Dubai" panose="020B0503030403030204" pitchFamily="34" charset="-78"/>
                <a:cs typeface="Dubai" panose="020B0503030403030204" pitchFamily="34" charset="-78"/>
              </a:rPr>
              <a:t>The North Atlantic Oscillation (NAO) Index </a:t>
            </a:r>
            <a:r>
              <a:rPr lang="en-US" sz="1200" dirty="0">
                <a:latin typeface="Dubai" panose="020B0503030403030204" pitchFamily="34" charset="-78"/>
                <a:cs typeface="Dubai" panose="020B0503030403030204" pitchFamily="34" charset="-78"/>
              </a:rPr>
              <a:t>describes changes in the strength of two recurring pressure patterns in the atmosphere over the North Atlantic: a </a:t>
            </a:r>
            <a:r>
              <a:rPr lang="en-US" sz="1200" b="1" dirty="0">
                <a:solidFill>
                  <a:schemeClr val="accent1"/>
                </a:solidFill>
                <a:latin typeface="Dubai" panose="020B0503030403030204" pitchFamily="34" charset="-78"/>
                <a:cs typeface="Dubai" panose="020B0503030403030204" pitchFamily="34" charset="-78"/>
              </a:rPr>
              <a:t>low near Iceland</a:t>
            </a:r>
            <a:r>
              <a:rPr lang="en-US" sz="1200" dirty="0">
                <a:latin typeface="Dubai" panose="020B0503030403030204" pitchFamily="34" charset="-78"/>
                <a:cs typeface="Dubai" panose="020B0503030403030204" pitchFamily="34" charset="-78"/>
              </a:rPr>
              <a:t>, and a </a:t>
            </a:r>
            <a:r>
              <a:rPr lang="en-US" sz="1200" b="1" dirty="0">
                <a:solidFill>
                  <a:srgbClr val="FF0000"/>
                </a:solidFill>
                <a:latin typeface="Dubai" panose="020B0503030403030204" pitchFamily="34" charset="-78"/>
                <a:cs typeface="Dubai" panose="020B0503030403030204" pitchFamily="34" charset="-78"/>
              </a:rPr>
              <a:t>high near the Azores Islands</a:t>
            </a:r>
            <a:r>
              <a:rPr lang="en-US" sz="1200" dirty="0">
                <a:latin typeface="Dubai" panose="020B0503030403030204" pitchFamily="34" charset="-78"/>
                <a:cs typeface="Dubai" panose="020B0503030403030204" pitchFamily="34" charset="-78"/>
              </a:rPr>
              <a:t>.</a:t>
            </a:r>
          </a:p>
          <a:p>
            <a:pPr algn="just"/>
            <a:r>
              <a:rPr lang="en-US" sz="1200" dirty="0">
                <a:latin typeface="Dubai" panose="020B0503030403030204" pitchFamily="34" charset="-78"/>
                <a:cs typeface="Dubai" panose="020B0503030403030204" pitchFamily="34" charset="-78"/>
              </a:rPr>
              <a:t>The most common NAO index is obtained by projecting the NAO loading pattern to the daily anomaly 500 millibar height field over 0-90°N. The NAO loading pattern has been chosen as the first mode of a Rotated Empirical Orthogonal Function (EOF) analysis using monthly mean 500 millibar height anomaly data from 1950 to 2000 over 0-90°N latitude. However, normalized sea level pressure differences (between e.g. Lisbon in Portugal and  Reykjavik in Iceland) can be used as well, yielding station-based indices that go further back in time.</a:t>
            </a:r>
          </a:p>
          <a:p>
            <a:endParaRPr lang="en-US" sz="1200" dirty="0">
              <a:latin typeface="Dubai" panose="020B0503030403030204" pitchFamily="34" charset="-78"/>
              <a:cs typeface="Dubai" panose="020B0503030403030204" pitchFamily="34" charset="-78"/>
            </a:endParaRPr>
          </a:p>
          <a:p>
            <a:r>
              <a:rPr lang="en-US" sz="1050" dirty="0">
                <a:latin typeface="Dubai" panose="020B0503030403030204" pitchFamily="34" charset="-78"/>
                <a:cs typeface="Dubai" panose="020B0503030403030204" pitchFamily="34" charset="-78"/>
              </a:rPr>
              <a:t>Source: [NOAA] https://www.ncei.noaa.gov/access/monitoring/nao/</a:t>
            </a:r>
          </a:p>
        </p:txBody>
      </p:sp>
      <p:sp>
        <p:nvSpPr>
          <p:cNvPr id="23" name="TextBox 22">
            <a:extLst>
              <a:ext uri="{FF2B5EF4-FFF2-40B4-BE49-F238E27FC236}">
                <a16:creationId xmlns:a16="http://schemas.microsoft.com/office/drawing/2014/main" id="{888742F4-7436-455D-B65A-60760D4BFD10}"/>
              </a:ext>
            </a:extLst>
          </p:cNvPr>
          <p:cNvSpPr txBox="1"/>
          <p:nvPr/>
        </p:nvSpPr>
        <p:spPr>
          <a:xfrm>
            <a:off x="8936287" y="5916072"/>
            <a:ext cx="2804615" cy="2862322"/>
          </a:xfrm>
          <a:prstGeom prst="rect">
            <a:avLst/>
          </a:prstGeom>
          <a:noFill/>
        </p:spPr>
        <p:txBody>
          <a:bodyPr wrap="square" rtlCol="0">
            <a:spAutoFit/>
          </a:bodyPr>
          <a:lstStyle/>
          <a:p>
            <a:pPr algn="just"/>
            <a:r>
              <a:rPr lang="en-US" sz="1200" b="1" dirty="0">
                <a:latin typeface="Dubai" panose="020B0503030403030204" pitchFamily="34" charset="-78"/>
                <a:cs typeface="Dubai" panose="020B0503030403030204" pitchFamily="34" charset="-78"/>
              </a:rPr>
              <a:t>Why does it matter to us? Weather and climate prediction! </a:t>
            </a:r>
          </a:p>
          <a:p>
            <a:pPr algn="just"/>
            <a:r>
              <a:rPr lang="en-US" sz="1200" dirty="0">
                <a:latin typeface="Dubai" panose="020B0503030403030204" pitchFamily="34" charset="-78"/>
                <a:cs typeface="Dubai" panose="020B0503030403030204" pitchFamily="34" charset="-78"/>
              </a:rPr>
              <a:t>Example: Recent observations in Europe, 2022: During February and much of March, the NAO was strongly positive, influencing the stormy and windy conditions in northern Europe. In September, the negative NAO index contributed to much warmer-than-average conditions and surface melt in Greenland. The period of negative NAO Index in early December was </a:t>
            </a:r>
            <a:r>
              <a:rPr lang="en-US" sz="1200" dirty="0" err="1">
                <a:latin typeface="Dubai" panose="020B0503030403030204" pitchFamily="34" charset="-78"/>
                <a:cs typeface="Dubai" panose="020B0503030403030204" pitchFamily="34" charset="-78"/>
              </a:rPr>
              <a:t>favourable</a:t>
            </a:r>
            <a:r>
              <a:rPr lang="en-US" sz="1200" dirty="0">
                <a:latin typeface="Dubai" panose="020B0503030403030204" pitchFamily="34" charset="-78"/>
                <a:cs typeface="Dubai" panose="020B0503030403030204" pitchFamily="34" charset="-78"/>
              </a:rPr>
              <a:t> to colder-than-average conditions over northern Europe and warmer-than-average conditions over southern Europe.</a:t>
            </a:r>
          </a:p>
        </p:txBody>
      </p:sp>
      <p:sp>
        <p:nvSpPr>
          <p:cNvPr id="25" name="TextBox 24">
            <a:extLst>
              <a:ext uri="{FF2B5EF4-FFF2-40B4-BE49-F238E27FC236}">
                <a16:creationId xmlns:a16="http://schemas.microsoft.com/office/drawing/2014/main" id="{7FBFE676-0E6D-45B7-B33A-DB93F9C473B4}"/>
              </a:ext>
            </a:extLst>
          </p:cNvPr>
          <p:cNvSpPr txBox="1"/>
          <p:nvPr/>
        </p:nvSpPr>
        <p:spPr>
          <a:xfrm>
            <a:off x="508000" y="9914926"/>
            <a:ext cx="3383280" cy="369332"/>
          </a:xfrm>
          <a:prstGeom prst="rect">
            <a:avLst/>
          </a:prstGeom>
          <a:noFill/>
        </p:spPr>
        <p:txBody>
          <a:bodyPr wrap="square" rtlCol="0">
            <a:spAutoFit/>
          </a:bodyPr>
          <a:lstStyle/>
          <a:p>
            <a:r>
              <a:rPr lang="en-US" dirty="0"/>
              <a:t>3 indices, 3 wavelets</a:t>
            </a:r>
          </a:p>
        </p:txBody>
      </p:sp>
      <p:sp>
        <p:nvSpPr>
          <p:cNvPr id="26" name="TextBox 25">
            <a:extLst>
              <a:ext uri="{FF2B5EF4-FFF2-40B4-BE49-F238E27FC236}">
                <a16:creationId xmlns:a16="http://schemas.microsoft.com/office/drawing/2014/main" id="{431C542D-9250-43AB-81BF-F7BA4711535D}"/>
              </a:ext>
            </a:extLst>
          </p:cNvPr>
          <p:cNvSpPr txBox="1"/>
          <p:nvPr/>
        </p:nvSpPr>
        <p:spPr>
          <a:xfrm>
            <a:off x="5553235" y="10015528"/>
            <a:ext cx="3230881" cy="1477328"/>
          </a:xfrm>
          <a:prstGeom prst="rect">
            <a:avLst/>
          </a:prstGeom>
          <a:noFill/>
        </p:spPr>
        <p:txBody>
          <a:bodyPr wrap="square" rtlCol="0">
            <a:spAutoFit/>
          </a:bodyPr>
          <a:lstStyle/>
          <a:p>
            <a:r>
              <a:rPr lang="en-US" dirty="0"/>
              <a:t>Closer look at last 20 years of the classic </a:t>
            </a:r>
            <a:r>
              <a:rPr lang="en-US" dirty="0" err="1"/>
              <a:t>nao</a:t>
            </a:r>
            <a:r>
              <a:rPr lang="en-US" dirty="0"/>
              <a:t>, possible connections to weather events, correlation with Kiel precipitation and temperature</a:t>
            </a:r>
          </a:p>
        </p:txBody>
      </p:sp>
      <p:sp>
        <p:nvSpPr>
          <p:cNvPr id="27" name="TextBox 26">
            <a:extLst>
              <a:ext uri="{FF2B5EF4-FFF2-40B4-BE49-F238E27FC236}">
                <a16:creationId xmlns:a16="http://schemas.microsoft.com/office/drawing/2014/main" id="{5442AEDA-98F9-46E0-A884-D4AEB7C5EAFF}"/>
              </a:ext>
            </a:extLst>
          </p:cNvPr>
          <p:cNvSpPr txBox="1"/>
          <p:nvPr/>
        </p:nvSpPr>
        <p:spPr>
          <a:xfrm>
            <a:off x="6310807" y="8922439"/>
            <a:ext cx="5430095" cy="253916"/>
          </a:xfrm>
          <a:prstGeom prst="rect">
            <a:avLst/>
          </a:prstGeom>
          <a:noFill/>
        </p:spPr>
        <p:txBody>
          <a:bodyPr wrap="square" rtlCol="0">
            <a:spAutoFit/>
          </a:bodyPr>
          <a:lstStyle/>
          <a:p>
            <a:r>
              <a:rPr lang="en-US" sz="1050" dirty="0">
                <a:latin typeface="Dubai" panose="020B0503030403030204" pitchFamily="34" charset="-78"/>
                <a:cs typeface="Dubai" panose="020B0503030403030204" pitchFamily="34" charset="-78"/>
              </a:rPr>
              <a:t>Source [Copernicus]: https://climate.copernicus.eu/esotc/2022/atmospheric-circulation</a:t>
            </a:r>
          </a:p>
        </p:txBody>
      </p:sp>
      <p:pic>
        <p:nvPicPr>
          <p:cNvPr id="2" name="Picture 1">
            <a:extLst>
              <a:ext uri="{FF2B5EF4-FFF2-40B4-BE49-F238E27FC236}">
                <a16:creationId xmlns:a16="http://schemas.microsoft.com/office/drawing/2014/main" id="{3C26E503-1BB0-417A-A4F2-8FCDED6A7D4C}"/>
              </a:ext>
            </a:extLst>
          </p:cNvPr>
          <p:cNvPicPr>
            <a:picLocks noChangeAspect="1"/>
          </p:cNvPicPr>
          <p:nvPr/>
        </p:nvPicPr>
        <p:blipFill rotWithShape="1">
          <a:blip r:embed="rId10"/>
          <a:srcRect l="23488" t="14558" r="31606" b="13706"/>
          <a:stretch/>
        </p:blipFill>
        <p:spPr>
          <a:xfrm>
            <a:off x="6355538" y="6208512"/>
            <a:ext cx="2517115" cy="2261867"/>
          </a:xfrm>
          <a:prstGeom prst="rect">
            <a:avLst/>
          </a:prstGeom>
        </p:spPr>
      </p:pic>
      <p:pic>
        <p:nvPicPr>
          <p:cNvPr id="14" name="Picture 13">
            <a:extLst>
              <a:ext uri="{FF2B5EF4-FFF2-40B4-BE49-F238E27FC236}">
                <a16:creationId xmlns:a16="http://schemas.microsoft.com/office/drawing/2014/main" id="{A53FD773-969A-4185-9882-1E64F5ABEB7B}"/>
              </a:ext>
            </a:extLst>
          </p:cNvPr>
          <p:cNvPicPr>
            <a:picLocks noChangeAspect="1"/>
          </p:cNvPicPr>
          <p:nvPr/>
        </p:nvPicPr>
        <p:blipFill rotWithShape="1">
          <a:blip r:embed="rId11">
            <a:extLst>
              <a:ext uri="{28A0092B-C50C-407E-A947-70E740481C1C}">
                <a14:useLocalDpi xmlns:a14="http://schemas.microsoft.com/office/drawing/2010/main" val="0"/>
              </a:ext>
            </a:extLst>
          </a:blip>
          <a:srcRect l="7778" t="9012" r="9127" b="7778"/>
          <a:stretch/>
        </p:blipFill>
        <p:spPr>
          <a:xfrm>
            <a:off x="299838" y="5879780"/>
            <a:ext cx="3486921" cy="2327832"/>
          </a:xfrm>
          <a:prstGeom prst="rect">
            <a:avLst/>
          </a:prstGeom>
        </p:spPr>
      </p:pic>
      <p:sp>
        <p:nvSpPr>
          <p:cNvPr id="18" name="TextBox 17">
            <a:extLst>
              <a:ext uri="{FF2B5EF4-FFF2-40B4-BE49-F238E27FC236}">
                <a16:creationId xmlns:a16="http://schemas.microsoft.com/office/drawing/2014/main" id="{ECC6D86B-B7DE-4D68-9D7B-90B07AEB14E9}"/>
              </a:ext>
            </a:extLst>
          </p:cNvPr>
          <p:cNvSpPr txBox="1"/>
          <p:nvPr/>
        </p:nvSpPr>
        <p:spPr>
          <a:xfrm>
            <a:off x="252796" y="8334802"/>
            <a:ext cx="3469968" cy="738664"/>
          </a:xfrm>
          <a:prstGeom prst="rect">
            <a:avLst/>
          </a:prstGeom>
          <a:noFill/>
        </p:spPr>
        <p:txBody>
          <a:bodyPr wrap="square" rtlCol="0">
            <a:spAutoFit/>
          </a:bodyPr>
          <a:lstStyle/>
          <a:p>
            <a:pPr algn="just"/>
            <a:r>
              <a:rPr lang="en-US" sz="1050" dirty="0"/>
              <a:t>NAO indices plotted together</a:t>
            </a:r>
            <a:r>
              <a:rPr lang="en-US" sz="1050" b="1" dirty="0"/>
              <a:t>. NAO1</a:t>
            </a:r>
            <a:r>
              <a:rPr lang="en-US" sz="1050" dirty="0"/>
              <a:t>: NOAA CPC, daily 1948-present, based on EOFs; </a:t>
            </a:r>
            <a:r>
              <a:rPr lang="en-US" sz="1050" b="1" dirty="0"/>
              <a:t>NAO2</a:t>
            </a:r>
            <a:r>
              <a:rPr lang="en-US" sz="1050" dirty="0"/>
              <a:t>: NCAR, Hurrell Station-Based Monthly Index, 1865-2022; </a:t>
            </a:r>
            <a:r>
              <a:rPr lang="en-US" sz="1050" b="1" dirty="0"/>
              <a:t>NAO3</a:t>
            </a:r>
            <a:r>
              <a:rPr lang="en-US" sz="1050" dirty="0"/>
              <a:t>: Climate Research Unit, University of East Anglia, also monthly, 1825-2022</a:t>
            </a:r>
          </a:p>
        </p:txBody>
      </p:sp>
      <p:sp>
        <p:nvSpPr>
          <p:cNvPr id="31" name="TextBox 30">
            <a:extLst>
              <a:ext uri="{FF2B5EF4-FFF2-40B4-BE49-F238E27FC236}">
                <a16:creationId xmlns:a16="http://schemas.microsoft.com/office/drawing/2014/main" id="{8A5D6873-8431-4B18-AE9B-C978D61CB3B1}"/>
              </a:ext>
            </a:extLst>
          </p:cNvPr>
          <p:cNvSpPr txBox="1"/>
          <p:nvPr/>
        </p:nvSpPr>
        <p:spPr>
          <a:xfrm>
            <a:off x="3850393" y="5875451"/>
            <a:ext cx="2101229" cy="3046988"/>
          </a:xfrm>
          <a:prstGeom prst="rect">
            <a:avLst/>
          </a:prstGeom>
          <a:noFill/>
        </p:spPr>
        <p:txBody>
          <a:bodyPr wrap="square" rtlCol="0">
            <a:spAutoFit/>
          </a:bodyPr>
          <a:lstStyle/>
          <a:p>
            <a:pPr algn="just"/>
            <a:r>
              <a:rPr lang="en-US" sz="1200" dirty="0">
                <a:latin typeface="Dubai" panose="020B0503030403030204" pitchFamily="34" charset="-78"/>
                <a:cs typeface="Dubai" panose="020B0503030403030204" pitchFamily="34" charset="-78"/>
              </a:rPr>
              <a:t>Station-based indices (e.g. NAO2 and NAO3) allow to resolve the large-scale atmospheric dynamics further back in time, but since the observation stations are fixed in time, and NAO “</a:t>
            </a:r>
            <a:r>
              <a:rPr lang="en-US" sz="1200" dirty="0" err="1">
                <a:latin typeface="Dubai" panose="020B0503030403030204" pitchFamily="34" charset="-78"/>
                <a:cs typeface="Dubai" panose="020B0503030403030204" pitchFamily="34" charset="-78"/>
              </a:rPr>
              <a:t>centres</a:t>
            </a:r>
            <a:r>
              <a:rPr lang="en-US" sz="1200" dirty="0">
                <a:latin typeface="Dubai" panose="020B0503030403030204" pitchFamily="34" charset="-78"/>
                <a:cs typeface="Dubai" panose="020B0503030403030204" pitchFamily="34" charset="-78"/>
              </a:rPr>
              <a:t> of action” are usually not, there are at least 3 major issues with these indices: </a:t>
            </a:r>
            <a:r>
              <a:rPr lang="en-US" sz="1200" dirty="0" err="1">
                <a:latin typeface="Dubai" panose="020B0503030403030204" pitchFamily="34" charset="-78"/>
                <a:cs typeface="Dubai" panose="020B0503030403030204" pitchFamily="34" charset="-78"/>
              </a:rPr>
              <a:t>i</a:t>
            </a:r>
            <a:r>
              <a:rPr lang="en-US" sz="1200" dirty="0">
                <a:latin typeface="Dubai" panose="020B0503030403030204" pitchFamily="34" charset="-78"/>
                <a:cs typeface="Dubai" panose="020B0503030403030204" pitchFamily="34" charset="-78"/>
              </a:rPr>
              <a:t>) a large portion of interannual variability is lost, ii) long-term trends may not be correct, iii) smaller-scale fluctuations, not necessarily related to NAO, may be introduced</a:t>
            </a:r>
          </a:p>
        </p:txBody>
      </p:sp>
    </p:spTree>
    <p:extLst>
      <p:ext uri="{BB962C8B-B14F-4D97-AF65-F5344CB8AC3E}">
        <p14:creationId xmlns:p14="http://schemas.microsoft.com/office/powerpoint/2010/main" val="26795571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561</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Dubai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Valentina Volkova</dc:creator>
  <cp:lastModifiedBy>Valentina Volkova</cp:lastModifiedBy>
  <cp:revision>19</cp:revision>
  <dcterms:created xsi:type="dcterms:W3CDTF">2023-06-28T21:02:01Z</dcterms:created>
  <dcterms:modified xsi:type="dcterms:W3CDTF">2023-07-07T01:15:38Z</dcterms:modified>
</cp:coreProperties>
</file>